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76" r:id="rId3"/>
    <p:sldId id="277" r:id="rId4"/>
    <p:sldId id="275" r:id="rId5"/>
    <p:sldId id="273" r:id="rId6"/>
    <p:sldId id="267" r:id="rId7"/>
    <p:sldId id="266" r:id="rId8"/>
    <p:sldId id="271" r:id="rId9"/>
    <p:sldId id="264" r:id="rId10"/>
    <p:sldId id="274" r:id="rId11"/>
    <p:sldId id="278" r:id="rId12"/>
    <p:sldId id="269" r:id="rId13"/>
  </p:sldIdLst>
  <p:sldSz cx="9144000" cy="5143500" type="screen16x9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A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775" autoAdjust="0"/>
  </p:normalViewPr>
  <p:slideViewPr>
    <p:cSldViewPr showGuides="1">
      <p:cViewPr varScale="1">
        <p:scale>
          <a:sx n="121" d="100"/>
          <a:sy n="121" d="100"/>
        </p:scale>
        <p:origin x="936" y="102"/>
      </p:cViewPr>
      <p:guideLst>
        <p:guide orient="horz" pos="289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3101" y="4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v.no\CA\Users\CAJLA\Documents\trafikk\prognose%202013%20OS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35030854088329E-2"/>
          <c:y val="2.8252387449954838E-2"/>
          <c:w val="0.91576884085528942"/>
          <c:h val="0.54172778645655351"/>
        </c:manualLayout>
      </c:layout>
      <c:areaChart>
        <c:grouping val="stacked"/>
        <c:varyColors val="0"/>
        <c:ser>
          <c:idx val="0"/>
          <c:order val="0"/>
          <c:tx>
            <c:strRef>
              <c:f>'Ark1'!$A$13</c:f>
              <c:strCache>
                <c:ptCount val="1"/>
                <c:pt idx="0">
                  <c:v>Innland</c:v>
                </c:pt>
              </c:strCache>
            </c:strRef>
          </c:tx>
          <c:spPr>
            <a:solidFill>
              <a:schemeClr val="bg2"/>
            </a:solidFill>
          </c:spPr>
          <c:cat>
            <c:numRef>
              <c:f>'Ark1'!$B$12:$AP$12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'Ark1'!$B$13:$AP$13</c:f>
              <c:numCache>
                <c:formatCode>0.0</c:formatCode>
                <c:ptCount val="41"/>
                <c:pt idx="0">
                  <c:v>7.4808000000000003</c:v>
                </c:pt>
                <c:pt idx="1">
                  <c:v>7.2219979999999993</c:v>
                </c:pt>
                <c:pt idx="2">
                  <c:v>6.9116049999999998</c:v>
                </c:pt>
                <c:pt idx="3">
                  <c:v>7.0527709999999999</c:v>
                </c:pt>
                <c:pt idx="4">
                  <c:v>7.4127299999999998</c:v>
                </c:pt>
                <c:pt idx="5">
                  <c:v>7.7137500000000001</c:v>
                </c:pt>
                <c:pt idx="6">
                  <c:v>8.372109</c:v>
                </c:pt>
                <c:pt idx="7">
                  <c:v>8.913532</c:v>
                </c:pt>
                <c:pt idx="8">
                  <c:v>8.9824069999999985</c:v>
                </c:pt>
                <c:pt idx="9">
                  <c:v>8.6269709999999993</c:v>
                </c:pt>
                <c:pt idx="10">
                  <c:v>8.9627170000000014</c:v>
                </c:pt>
                <c:pt idx="11">
                  <c:v>9.9884850000000007</c:v>
                </c:pt>
                <c:pt idx="12">
                  <c:v>10.280754</c:v>
                </c:pt>
                <c:pt idx="13">
                  <c:v>10.479370000000001</c:v>
                </c:pt>
                <c:pt idx="14" formatCode="General">
                  <c:v>10.7</c:v>
                </c:pt>
                <c:pt idx="15" formatCode="General">
                  <c:v>10.9</c:v>
                </c:pt>
                <c:pt idx="16" formatCode="General">
                  <c:v>11.1</c:v>
                </c:pt>
                <c:pt idx="17" formatCode="General">
                  <c:v>11.2</c:v>
                </c:pt>
                <c:pt idx="18" formatCode="General">
                  <c:v>11.4</c:v>
                </c:pt>
                <c:pt idx="19" formatCode="General">
                  <c:v>11.6</c:v>
                </c:pt>
                <c:pt idx="20" formatCode="General">
                  <c:v>11.8</c:v>
                </c:pt>
                <c:pt idx="21">
                  <c:v>11.942052350527971</c:v>
                </c:pt>
                <c:pt idx="22">
                  <c:v>12.085814774809377</c:v>
                </c:pt>
                <c:pt idx="23">
                  <c:v>12.231307859284575</c:v>
                </c:pt>
                <c:pt idx="24">
                  <c:v>12.378552438220391</c:v>
                </c:pt>
                <c:pt idx="25">
                  <c:v>12.527569596693521</c:v>
                </c:pt>
                <c:pt idx="26">
                  <c:v>12.678380673609881</c:v>
                </c:pt>
                <c:pt idx="27">
                  <c:v>12.831007264760277</c:v>
                </c:pt>
                <c:pt idx="28">
                  <c:v>12.985471225912876</c:v>
                </c:pt>
                <c:pt idx="29">
                  <c:v>13.141794675942897</c:v>
                </c:pt>
                <c:pt idx="30">
                  <c:v>13.299999999999986</c:v>
                </c:pt>
                <c:pt idx="31">
                  <c:v>13.433779338135407</c:v>
                </c:pt>
                <c:pt idx="32">
                  <c:v>13.568904308700297</c:v>
                </c:pt>
                <c:pt idx="33">
                  <c:v>13.705388446868778</c:v>
                </c:pt>
                <c:pt idx="34">
                  <c:v>13.843245423959827</c:v>
                </c:pt>
                <c:pt idx="35">
                  <c:v>13.982489048806709</c:v>
                </c:pt>
                <c:pt idx="36">
                  <c:v>14.123133269140178</c:v>
                </c:pt>
                <c:pt idx="37">
                  <c:v>14.265192172985586</c:v>
                </c:pt>
                <c:pt idx="38">
                  <c:v>14.408679990074052</c:v>
                </c:pt>
                <c:pt idx="39">
                  <c:v>14.553611093267826</c:v>
                </c:pt>
                <c:pt idx="40">
                  <c:v>14.699999999999982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7-4E09-9FD5-794F426BA2AF}"/>
            </c:ext>
          </c:extLst>
        </c:ser>
        <c:ser>
          <c:idx val="1"/>
          <c:order val="1"/>
          <c:tx>
            <c:strRef>
              <c:f>'Ark1'!$A$14</c:f>
              <c:strCache>
                <c:ptCount val="1"/>
                <c:pt idx="0">
                  <c:v>Utland</c:v>
                </c:pt>
              </c:strCache>
            </c:strRef>
          </c:tx>
          <c:cat>
            <c:numRef>
              <c:f>'Ark1'!$B$12:$AP$12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'Ark1'!$B$14:$AP$14</c:f>
              <c:numCache>
                <c:formatCode>0.0</c:formatCode>
                <c:ptCount val="41"/>
                <c:pt idx="0">
                  <c:v>6.7135339999999992</c:v>
                </c:pt>
                <c:pt idx="1">
                  <c:v>6.7087759999999994</c:v>
                </c:pt>
                <c:pt idx="2">
                  <c:v>6.474977</c:v>
                </c:pt>
                <c:pt idx="3">
                  <c:v>6.5760690000000004</c:v>
                </c:pt>
                <c:pt idx="4">
                  <c:v>7.4197659999999992</c:v>
                </c:pt>
                <c:pt idx="5">
                  <c:v>8.1495200000000008</c:v>
                </c:pt>
                <c:pt idx="6">
                  <c:v>9.2641209999999994</c:v>
                </c:pt>
                <c:pt idx="7">
                  <c:v>10.105135000000001</c:v>
                </c:pt>
                <c:pt idx="8">
                  <c:v>10.333255999999999</c:v>
                </c:pt>
                <c:pt idx="9">
                  <c:v>9.4428929999999998</c:v>
                </c:pt>
                <c:pt idx="10">
                  <c:v>10.111585</c:v>
                </c:pt>
                <c:pt idx="11">
                  <c:v>11.098882999999999</c:v>
                </c:pt>
                <c:pt idx="12">
                  <c:v>11.771580999999999</c:v>
                </c:pt>
                <c:pt idx="13">
                  <c:v>12.432843</c:v>
                </c:pt>
                <c:pt idx="14" formatCode="General">
                  <c:v>13.1</c:v>
                </c:pt>
                <c:pt idx="15" formatCode="General">
                  <c:v>13.7</c:v>
                </c:pt>
                <c:pt idx="16" formatCode="General">
                  <c:v>14.3</c:v>
                </c:pt>
                <c:pt idx="17" formatCode="General">
                  <c:v>14.8</c:v>
                </c:pt>
                <c:pt idx="18" formatCode="General">
                  <c:v>15.4</c:v>
                </c:pt>
                <c:pt idx="19" formatCode="General">
                  <c:v>16</c:v>
                </c:pt>
                <c:pt idx="20" formatCode="General">
                  <c:v>16.600000000000001</c:v>
                </c:pt>
                <c:pt idx="21">
                  <c:v>17.089626717231223</c:v>
                </c:pt>
                <c:pt idx="22">
                  <c:v>17.593695261102603</c:v>
                </c:pt>
                <c:pt idx="23">
                  <c:v>18.112631601744784</c:v>
                </c:pt>
                <c:pt idx="24">
                  <c:v>18.646874273526759</c:v>
                </c:pt>
                <c:pt idx="25">
                  <c:v>19.196874745645449</c:v>
                </c:pt>
                <c:pt idx="26">
                  <c:v>19.763097803646012</c:v>
                </c:pt>
                <c:pt idx="27">
                  <c:v>20.346021942195335</c:v>
                </c:pt>
                <c:pt idx="28">
                  <c:v>20.94613976944061</c:v>
                </c:pt>
                <c:pt idx="29">
                  <c:v>21.563958423294679</c:v>
                </c:pt>
                <c:pt idx="30">
                  <c:v>22.200000000000003</c:v>
                </c:pt>
                <c:pt idx="31">
                  <c:v>22.672151412770702</c:v>
                </c:pt>
                <c:pt idx="32">
                  <c:v>23.154344580342364</c:v>
                </c:pt>
                <c:pt idx="33">
                  <c:v>23.646793071576067</c:v>
                </c:pt>
                <c:pt idx="34">
                  <c:v>24.149714997532868</c:v>
                </c:pt>
                <c:pt idx="35">
                  <c:v>24.663333108077683</c:v>
                </c:pt>
                <c:pt idx="36">
                  <c:v>25.187874890537739</c:v>
                </c:pt>
                <c:pt idx="37">
                  <c:v>25.723572670459316</c:v>
                </c:pt>
                <c:pt idx="38">
                  <c:v>26.270663714507382</c:v>
                </c:pt>
                <c:pt idx="39">
                  <c:v>26.829390335553715</c:v>
                </c:pt>
                <c:pt idx="40">
                  <c:v>27.400000000000031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7-4E09-9FD5-794F426BA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307312"/>
        <c:axId val="172307872"/>
      </c:areaChart>
      <c:catAx>
        <c:axId val="17230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nb-NO"/>
          </a:p>
        </c:txPr>
        <c:crossAx val="172307872"/>
        <c:crosses val="autoZero"/>
        <c:auto val="1"/>
        <c:lblAlgn val="ctr"/>
        <c:lblOffset val="100"/>
        <c:noMultiLvlLbl val="0"/>
      </c:catAx>
      <c:valAx>
        <c:axId val="17230787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b-NO"/>
          </a:p>
        </c:txPr>
        <c:crossAx val="17230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3278555460401504E-3"/>
          <c:y val="0.69234889017668222"/>
          <c:w val="0.35706761696385292"/>
          <c:h val="0.1169443896307823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b-NO"/>
        </a:p>
      </c:txPr>
    </c:legend>
    <c:plotVisOnly val="1"/>
    <c:dispBlanksAs val="zero"/>
    <c:showDLblsOverMax val="0"/>
  </c:chart>
  <c:txPr>
    <a:bodyPr/>
    <a:lstStyle/>
    <a:p>
      <a:pPr>
        <a:defRPr sz="1000" b="0" baseline="0">
          <a:solidFill>
            <a:schemeClr val="bg1"/>
          </a:solidFill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2A7F-4B48-44F8-B618-AC5DA58918DB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1EB7-3AC9-42C2-A08B-2AD9D34758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3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B333-B289-45A9-9378-0D6D4829CADC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B3C8-E0A6-4660-A1A1-211E4E2376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99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40 </a:t>
            </a:r>
            <a:r>
              <a:rPr lang="nb-NO" dirty="0" err="1"/>
              <a:t>mill</a:t>
            </a:r>
            <a:r>
              <a:rPr lang="nb-NO" dirty="0"/>
              <a:t> når vi ved: </a:t>
            </a:r>
          </a:p>
          <a:p>
            <a:endParaRPr lang="nb-NO" dirty="0"/>
          </a:p>
          <a:p>
            <a:r>
              <a:rPr lang="nb-NO" dirty="0"/>
              <a:t>Høy prognose: i 2028. </a:t>
            </a:r>
          </a:p>
          <a:p>
            <a:r>
              <a:rPr lang="nb-NO" dirty="0"/>
              <a:t>Ved lav </a:t>
            </a:r>
            <a:r>
              <a:rPr lang="nb-NO" dirty="0" err="1"/>
              <a:t>prog</a:t>
            </a:r>
            <a:r>
              <a:rPr lang="nb-NO" dirty="0"/>
              <a:t>: 2037.</a:t>
            </a:r>
            <a:r>
              <a:rPr lang="nb-NO" baseline="0" dirty="0"/>
              <a:t> </a:t>
            </a:r>
          </a:p>
          <a:p>
            <a:endParaRPr lang="nb-NO" dirty="0"/>
          </a:p>
          <a:p>
            <a:r>
              <a:rPr lang="nb-NO" dirty="0"/>
              <a:t>Flybevegelser: </a:t>
            </a:r>
          </a:p>
          <a:p>
            <a:endParaRPr lang="nb-NO" dirty="0"/>
          </a:p>
          <a:p>
            <a:r>
              <a:rPr lang="nb-NO" dirty="0"/>
              <a:t>Lav prognose: i 2032</a:t>
            </a:r>
          </a:p>
          <a:p>
            <a:r>
              <a:rPr lang="nb-NO" dirty="0"/>
              <a:t>Høy</a:t>
            </a:r>
            <a:r>
              <a:rPr lang="nb-NO" baseline="0" dirty="0"/>
              <a:t> prognose</a:t>
            </a:r>
            <a:r>
              <a:rPr lang="nb-NO" dirty="0"/>
              <a:t>: 2025.</a:t>
            </a:r>
            <a:r>
              <a:rPr lang="nb-NO" baseline="0" dirty="0"/>
              <a:t> 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82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/>
          <a:srcRect l="1928" t="7224" r="424" b="19541"/>
          <a:stretch/>
        </p:blipFill>
        <p:spPr>
          <a:xfrm>
            <a:off x="-1" y="0"/>
            <a:ext cx="9144001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05979"/>
            <a:ext cx="5565304" cy="85725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200151"/>
            <a:ext cx="5565304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059" y="123478"/>
            <a:ext cx="2390389" cy="484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7665379" y="1646875"/>
            <a:ext cx="127428" cy="1268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42" y="4795726"/>
            <a:ext cx="645206" cy="1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9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si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9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/>
          <a:srcRect t="7535" b="1623"/>
          <a:stretch/>
        </p:blipFill>
        <p:spPr>
          <a:xfrm flipH="1">
            <a:off x="0" y="1"/>
            <a:ext cx="91440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05979"/>
            <a:ext cx="8229600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200151"/>
            <a:ext cx="82296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9562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283968" cy="5143500"/>
          </a:xfrm>
          <a:noFill/>
        </p:spPr>
        <p:txBody>
          <a:bodyPr anchor="ctr">
            <a:normAutofit/>
          </a:bodyPr>
          <a:lstStyle>
            <a:lvl1pPr>
              <a:defRPr sz="2000" b="0" u="none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Objekt/bilde </a:t>
            </a:r>
          </a:p>
          <a:p>
            <a:pPr lvl="0"/>
            <a:r>
              <a:rPr lang="nb-NO" dirty="0"/>
              <a:t>Gjerne på hvit bakgrunn, </a:t>
            </a:r>
            <a:br>
              <a:rPr lang="nb-NO" dirty="0"/>
            </a:br>
            <a:r>
              <a:rPr lang="nb-NO" dirty="0"/>
              <a:t>eller som fyller hele bilderammen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0" y="205979"/>
            <a:ext cx="4053136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526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05979"/>
            <a:ext cx="8229600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74848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319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-forsl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04794" y="205979"/>
            <a:ext cx="4920342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707904" y="1200151"/>
            <a:ext cx="490269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/>
          <a:srcRect l="9766" r="13324"/>
          <a:stretch/>
        </p:blipFill>
        <p:spPr>
          <a:xfrm>
            <a:off x="-29868" y="0"/>
            <a:ext cx="34023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-for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68" y="0"/>
            <a:ext cx="340644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04794" y="205979"/>
            <a:ext cx="4920342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707904" y="1200151"/>
            <a:ext cx="490269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6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05979"/>
            <a:ext cx="8229600" cy="857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200151"/>
            <a:ext cx="8229600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42" y="4795726"/>
            <a:ext cx="645206" cy="1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skaper verdifulle rela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1485900" y="411510"/>
            <a:ext cx="6172200" cy="3748628"/>
            <a:chOff x="765820" y="1679359"/>
            <a:chExt cx="6172200" cy="3748628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65820" y="1679359"/>
              <a:ext cx="6172200" cy="3394472"/>
            </a:xfrm>
            <a:prstGeom prst="rect">
              <a:avLst/>
            </a:prstGeom>
            <a:ln>
              <a:noFill/>
            </a:ln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nb-NO" sz="3375" b="1" dirty="0">
                  <a:solidFill>
                    <a:srgbClr val="911A73"/>
                  </a:solidFill>
                </a:rPr>
              </a:br>
              <a:r>
                <a:rPr lang="nb-NO" sz="3600" dirty="0"/>
                <a:t>Vi skaper verdifulle relasjoner</a:t>
              </a:r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823705" y="2780929"/>
              <a:ext cx="1292265" cy="2647058"/>
              <a:chOff x="544724" y="2233464"/>
              <a:chExt cx="1723020" cy="3529408"/>
            </a:xfrm>
          </p:grpSpPr>
          <p:sp>
            <p:nvSpPr>
              <p:cNvPr id="21" name="TekstSylinder 13"/>
              <p:cNvSpPr txBox="1"/>
              <p:nvPr/>
            </p:nvSpPr>
            <p:spPr>
              <a:xfrm>
                <a:off x="611560" y="4347101"/>
                <a:ext cx="1656184" cy="141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>
                    <a:solidFill>
                      <a:srgbClr val="FFFFFF"/>
                    </a:solidFill>
                  </a:rPr>
                  <a:t>Alle ansatte; samlet og koordinert. </a:t>
                </a:r>
                <a:br>
                  <a:rPr lang="nb-NO" sz="1050" dirty="0">
                    <a:solidFill>
                      <a:srgbClr val="FFFFFF"/>
                    </a:solidFill>
                  </a:rPr>
                </a:br>
                <a:r>
                  <a:rPr lang="nb-NO" sz="1050" dirty="0">
                    <a:solidFill>
                      <a:srgbClr val="FFFFFF"/>
                    </a:solidFill>
                  </a:rPr>
                  <a:t>Men også sammen med våre partnere</a:t>
                </a:r>
              </a:p>
            </p:txBody>
          </p:sp>
          <p:cxnSp>
            <p:nvCxnSpPr>
              <p:cNvPr id="22" name="Straight Connector 11"/>
              <p:cNvCxnSpPr/>
              <p:nvPr/>
            </p:nvCxnSpPr>
            <p:spPr>
              <a:xfrm>
                <a:off x="544724" y="2233464"/>
                <a:ext cx="930932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0"/>
              <p:cNvCxnSpPr/>
              <p:nvPr/>
            </p:nvCxnSpPr>
            <p:spPr>
              <a:xfrm>
                <a:off x="1010190" y="2233464"/>
                <a:ext cx="0" cy="1944216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e 8"/>
            <p:cNvGrpSpPr/>
            <p:nvPr/>
          </p:nvGrpSpPr>
          <p:grpSpPr>
            <a:xfrm>
              <a:off x="1691680" y="2780928"/>
              <a:ext cx="1558416" cy="1243772"/>
              <a:chOff x="1702024" y="2233464"/>
              <a:chExt cx="2077888" cy="1658362"/>
            </a:xfrm>
          </p:grpSpPr>
          <p:sp>
            <p:nvSpPr>
              <p:cNvPr id="18" name="TekstSylinder 16"/>
              <p:cNvSpPr txBox="1"/>
              <p:nvPr/>
            </p:nvSpPr>
            <p:spPr>
              <a:xfrm>
                <a:off x="1835696" y="2906941"/>
                <a:ext cx="194421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>
                    <a:solidFill>
                      <a:srgbClr val="FFFFFF"/>
                    </a:solidFill>
                  </a:rPr>
                  <a:t>Vi muliggjør og tilrettelegger</a:t>
                </a:r>
                <a:br>
                  <a:rPr lang="nb-NO" sz="1050" dirty="0">
                    <a:solidFill>
                      <a:srgbClr val="FFFFFF"/>
                    </a:solidFill>
                  </a:rPr>
                </a:br>
                <a:r>
                  <a:rPr lang="nb-NO" sz="1050" dirty="0">
                    <a:solidFill>
                      <a:srgbClr val="FFFFFF"/>
                    </a:solidFill>
                  </a:rPr>
                  <a:t>– gjennom kreativitet og nytenking</a:t>
                </a:r>
              </a:p>
            </p:txBody>
          </p:sp>
          <p:cxnSp>
            <p:nvCxnSpPr>
              <p:cNvPr id="19" name="Straight Connector 13"/>
              <p:cNvCxnSpPr/>
              <p:nvPr/>
            </p:nvCxnSpPr>
            <p:spPr>
              <a:xfrm>
                <a:off x="1702024" y="2233464"/>
                <a:ext cx="1626923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2"/>
              <p:cNvCxnSpPr/>
              <p:nvPr/>
            </p:nvCxnSpPr>
            <p:spPr>
              <a:xfrm>
                <a:off x="2134072" y="2233464"/>
                <a:ext cx="0" cy="504056"/>
              </a:xfrm>
              <a:prstGeom prst="line">
                <a:avLst/>
              </a:prstGeom>
              <a:ln w="28575">
                <a:solidFill>
                  <a:schemeClr val="bg2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e 9"/>
            <p:cNvGrpSpPr/>
            <p:nvPr/>
          </p:nvGrpSpPr>
          <p:grpSpPr>
            <a:xfrm>
              <a:off x="3034072" y="2780927"/>
              <a:ext cx="2376264" cy="2142821"/>
              <a:chOff x="3491880" y="2233464"/>
              <a:chExt cx="3168352" cy="2857093"/>
            </a:xfrm>
          </p:grpSpPr>
          <p:sp>
            <p:nvSpPr>
              <p:cNvPr id="15" name="TekstSylinder 20"/>
              <p:cNvSpPr txBox="1"/>
              <p:nvPr/>
            </p:nvSpPr>
            <p:spPr>
              <a:xfrm>
                <a:off x="4067944" y="4105672"/>
                <a:ext cx="2592288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>
                    <a:solidFill>
                      <a:srgbClr val="FFFFFF"/>
                    </a:solidFill>
                  </a:rPr>
                  <a:t>Skaper verdier for enkeltmennesket, bedriftene og samfunnet. Det er når folk møtes at verdier skapes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491880" y="2233464"/>
                <a:ext cx="2304256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3"/>
              <p:cNvCxnSpPr/>
              <p:nvPr/>
            </p:nvCxnSpPr>
            <p:spPr>
              <a:xfrm>
                <a:off x="4355976" y="2233464"/>
                <a:ext cx="0" cy="1728192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>
              <a:off x="4870276" y="2780928"/>
              <a:ext cx="2052228" cy="1386300"/>
              <a:chOff x="5940152" y="2233464"/>
              <a:chExt cx="2736304" cy="1848400"/>
            </a:xfrm>
          </p:grpSpPr>
          <p:sp>
            <p:nvSpPr>
              <p:cNvPr id="12" name="TekstSylinder 22"/>
              <p:cNvSpPr txBox="1"/>
              <p:nvPr/>
            </p:nvSpPr>
            <p:spPr>
              <a:xfrm>
                <a:off x="6660232" y="2881536"/>
                <a:ext cx="2016224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050" dirty="0">
                    <a:solidFill>
                      <a:srgbClr val="FFFFFF"/>
                    </a:solidFill>
                  </a:rPr>
                  <a:t>Knytter sammen mennesker og steder. Etablerer relasjonelle og varige bånd. Vi ser og kjenner kunden</a:t>
                </a:r>
              </a:p>
            </p:txBody>
          </p:sp>
          <p:cxnSp>
            <p:nvCxnSpPr>
              <p:cNvPr id="13" name="Straight Connector 17"/>
              <p:cNvCxnSpPr/>
              <p:nvPr/>
            </p:nvCxnSpPr>
            <p:spPr>
              <a:xfrm>
                <a:off x="5940152" y="2233464"/>
                <a:ext cx="2304256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4"/>
              <p:cNvCxnSpPr/>
              <p:nvPr/>
            </p:nvCxnSpPr>
            <p:spPr>
              <a:xfrm>
                <a:off x="6948264" y="2233464"/>
                <a:ext cx="0" cy="504056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42" y="4795726"/>
            <a:ext cx="645206" cy="1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74848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7484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42" y="4795726"/>
            <a:ext cx="645206" cy="175831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374848" y="4762748"/>
            <a:ext cx="63367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 dirty="0">
                <a:solidFill>
                  <a:schemeClr val="accent5"/>
                </a:solidFill>
              </a:rPr>
              <a:t>OSLO LUFTHAVN</a:t>
            </a:r>
            <a:endParaRPr lang="nb-NO" sz="9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2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50" r:id="rId3"/>
    <p:sldLayoutId id="2147483656" r:id="rId4"/>
    <p:sldLayoutId id="2147483652" r:id="rId5"/>
    <p:sldLayoutId id="2147483668" r:id="rId6"/>
    <p:sldLayoutId id="2147483669" r:id="rId7"/>
    <p:sldLayoutId id="2147483663" r:id="rId8"/>
    <p:sldLayoutId id="2147483665" r:id="rId9"/>
    <p:sldLayoutId id="2147483664" r:id="rId10"/>
    <p:sldLayoutId id="21474836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39552" y="2211710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>
                <a:solidFill>
                  <a:schemeClr val="tx2"/>
                </a:solidFill>
              </a:rPr>
              <a:t>Tredje rullebane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sz="1200" b="1" dirty="0">
                <a:solidFill>
                  <a:schemeClr val="tx2"/>
                </a:solidFill>
              </a:rPr>
              <a:t>Avinor Oslo Lufthavn</a:t>
            </a:r>
          </a:p>
          <a:p>
            <a:endParaRPr lang="nb-NO" sz="1200" dirty="0">
              <a:solidFill>
                <a:schemeClr val="tx2"/>
              </a:solidFill>
            </a:endParaRPr>
          </a:p>
          <a:p>
            <a:r>
              <a:rPr lang="nb-NO" sz="1200" dirty="0"/>
              <a:t>Eidsvoll kommune, 5. desember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14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NABOER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3648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nb-NO" sz="1600" b="1" i="1" dirty="0"/>
              <a:t>Eidsvoll kommune</a:t>
            </a:r>
          </a:p>
          <a:p>
            <a:pPr marL="0" indent="0">
              <a:buNone/>
            </a:pPr>
            <a:r>
              <a:rPr lang="nb-NO" sz="1600" dirty="0"/>
              <a:t>Nannestad kommune</a:t>
            </a:r>
          </a:p>
          <a:p>
            <a:pPr marL="0" indent="0">
              <a:buNone/>
            </a:pPr>
            <a:r>
              <a:rPr lang="nb-NO" sz="1600" dirty="0"/>
              <a:t>Gjerdrum kommune</a:t>
            </a:r>
          </a:p>
          <a:p>
            <a:pPr marL="0" indent="0">
              <a:buNone/>
            </a:pPr>
            <a:r>
              <a:rPr lang="nb-NO" sz="1600" dirty="0"/>
              <a:t>Ullensaker kommune</a:t>
            </a:r>
            <a:br>
              <a:rPr lang="nb-NO" sz="1600" dirty="0"/>
            </a:br>
            <a:r>
              <a:rPr lang="nb-NO" sz="1600" dirty="0"/>
              <a:t>Nes kommune</a:t>
            </a:r>
            <a:br>
              <a:rPr lang="nb-NO" sz="1600" dirty="0"/>
            </a:br>
            <a:r>
              <a:rPr lang="nb-NO" sz="1600" dirty="0"/>
              <a:t>Hurdal kommune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øyre klammeparentes 3"/>
          <p:cNvSpPr/>
          <p:nvPr/>
        </p:nvSpPr>
        <p:spPr>
          <a:xfrm>
            <a:off x="4127798" y="1223214"/>
            <a:ext cx="288032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19822"/>
            <a:ext cx="6057900" cy="12763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716016" y="1722914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Miljø- og støyutvalg</a:t>
            </a:r>
          </a:p>
        </p:txBody>
      </p:sp>
    </p:spTree>
    <p:extLst>
      <p:ext uri="{BB962C8B-B14F-4D97-AF65-F5344CB8AC3E}">
        <p14:creationId xmlns:p14="http://schemas.microsoft.com/office/powerpoint/2010/main" val="212899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INDIKASJONER PÅ FLYSTØY</a:t>
            </a:r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0"/>
            <a:ext cx="3528138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858073"/>
            <a:ext cx="1872208" cy="22339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47" y="1635646"/>
            <a:ext cx="3165901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497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1383618"/>
            <a:ext cx="6858000" cy="857250"/>
          </a:xfrm>
        </p:spPr>
        <p:txBody>
          <a:bodyPr>
            <a:noAutofit/>
          </a:bodyPr>
          <a:lstStyle/>
          <a:p>
            <a:pPr algn="ctr"/>
            <a:br>
              <a:rPr lang="nb-NO" sz="4050" b="1" dirty="0"/>
            </a:br>
            <a:br>
              <a:rPr lang="nb-NO" sz="4050" b="1" dirty="0"/>
            </a:br>
            <a:r>
              <a:rPr lang="nb-NO" sz="4050" b="1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17942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4752528" cy="702078"/>
          </a:xfrm>
        </p:spPr>
        <p:txBody>
          <a:bodyPr>
            <a:normAutofit/>
          </a:bodyPr>
          <a:lstStyle/>
          <a:p>
            <a:r>
              <a:rPr lang="nb-NO" sz="2100" dirty="0">
                <a:latin typeface="Calibri" panose="020F0502020204030204" pitchFamily="34" charset="0"/>
              </a:rPr>
              <a:t>Avinors samfunnsoppdrag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825556"/>
            <a:ext cx="3528392" cy="3888431"/>
          </a:xfrm>
        </p:spPr>
        <p:txBody>
          <a:bodyPr>
            <a:normAutofit/>
          </a:bodyPr>
          <a:lstStyle/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Utvikle og drive et sikkert, effektivt og bærekraftig luftfartssystem i hele landet</a:t>
            </a:r>
          </a:p>
          <a:p>
            <a:pPr marL="435038" lvl="1" indent="-135000">
              <a:spcBef>
                <a:spcPts val="0"/>
              </a:spcBef>
              <a:spcAft>
                <a:spcPts val="450"/>
              </a:spcAft>
            </a:pPr>
            <a:r>
              <a:rPr lang="nb-NO" sz="1275" dirty="0">
                <a:solidFill>
                  <a:schemeClr val="tx1"/>
                </a:solidFill>
                <a:latin typeface="Calibri" panose="020F0502020204030204" pitchFamily="34" charset="0"/>
              </a:rPr>
              <a:t>Lufthavner med god kvalitet og tilstrekkelig kapasitet</a:t>
            </a:r>
          </a:p>
          <a:p>
            <a:pPr marL="435038" lvl="1" indent="-135000">
              <a:spcBef>
                <a:spcPts val="0"/>
              </a:spcBef>
              <a:spcAft>
                <a:spcPts val="450"/>
              </a:spcAft>
            </a:pPr>
            <a:r>
              <a:rPr lang="nb-NO" sz="1275" dirty="0">
                <a:solidFill>
                  <a:schemeClr val="tx1"/>
                </a:solidFill>
                <a:latin typeface="Calibri" panose="020F0502020204030204" pitchFamily="34" charset="0"/>
              </a:rPr>
              <a:t>Flysikring som eget datterselskap</a:t>
            </a:r>
          </a:p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Selvfinansiert</a:t>
            </a:r>
          </a:p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½ mrd kr i utbytte og ½ mrd kr i skatt</a:t>
            </a:r>
          </a:p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Nye terminaler i Oslo og Bergen, samt fjernstyrte tårn i 2017</a:t>
            </a:r>
          </a:p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Sterk satsing på biodrivstoff, </a:t>
            </a:r>
            <a:br>
              <a:rPr lang="nb-NO" sz="1275" dirty="0">
                <a:latin typeface="Calibri" panose="020F0502020204030204" pitchFamily="34" charset="0"/>
              </a:rPr>
            </a:br>
            <a:r>
              <a:rPr lang="nb-NO" sz="1275" dirty="0">
                <a:latin typeface="Calibri" panose="020F0502020204030204" pitchFamily="34" charset="0"/>
              </a:rPr>
              <a:t>ledende internasjonalt</a:t>
            </a:r>
          </a:p>
          <a:p>
            <a:pPr marL="135000" indent="-135000">
              <a:spcBef>
                <a:spcPts val="450"/>
              </a:spcBef>
              <a:spcAft>
                <a:spcPts val="450"/>
              </a:spcAft>
            </a:pPr>
            <a:r>
              <a:rPr lang="nb-NO" sz="1275" dirty="0">
                <a:latin typeface="Calibri" panose="020F0502020204030204" pitchFamily="34" charset="0"/>
              </a:rPr>
              <a:t>Oslo Lufthavn har Europas høyeste kollektivandel i tilbringertrafikken - 70%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nb-NO" sz="13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7" b="4727"/>
          <a:stretch/>
        </p:blipFill>
        <p:spPr bwMode="auto">
          <a:xfrm>
            <a:off x="4419414" y="789552"/>
            <a:ext cx="3348373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7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931" y="1892176"/>
            <a:ext cx="2875541" cy="496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tabLst>
                <a:tab pos="320576" algn="l"/>
              </a:tabLst>
            </a:pPr>
            <a:r>
              <a:rPr lang="nb-NO" sz="3713" b="1" spc="-85" dirty="0">
                <a:solidFill>
                  <a:srgbClr val="1D1D1D"/>
                </a:solidFill>
              </a:rPr>
              <a:t>25 579 491 </a:t>
            </a:r>
            <a:br>
              <a:rPr lang="nb-NO" sz="3713" b="1" dirty="0">
                <a:solidFill>
                  <a:srgbClr val="1D1D1D"/>
                </a:solidFill>
              </a:rPr>
            </a:br>
            <a:r>
              <a:rPr lang="nb-NO" sz="900" dirty="0">
                <a:solidFill>
                  <a:srgbClr val="1D1D1D"/>
                </a:solidFill>
              </a:rPr>
              <a:t>PASSASJERERER</a:t>
            </a:r>
            <a:r>
              <a:rPr lang="nb-NO" sz="900" b="1" dirty="0">
                <a:solidFill>
                  <a:srgbClr val="1D1D1D"/>
                </a:solidFill>
              </a:rPr>
              <a:t> ÅRLIG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3939" y="1292175"/>
            <a:ext cx="6288286" cy="0"/>
          </a:xfrm>
          <a:prstGeom prst="line">
            <a:avLst/>
          </a:prstGeom>
          <a:ln w="63500" cap="flat">
            <a:solidFill>
              <a:srgbClr val="40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93937" y="1332680"/>
            <a:ext cx="3016299" cy="2482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013" spc="56" dirty="0">
                <a:solidFill>
                  <a:srgbClr val="1D1D1D"/>
                </a:solidFill>
              </a:rPr>
              <a:t>OSLO LUFTHAVN I TALL 2016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5" y="823678"/>
            <a:ext cx="283419" cy="3907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36" y="1830850"/>
            <a:ext cx="318540" cy="3854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08558" y="2517745"/>
            <a:ext cx="1174631" cy="496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tabLst>
                <a:tab pos="320576" algn="l"/>
              </a:tabLst>
            </a:pPr>
            <a:r>
              <a:rPr lang="nb-NO" sz="3713" b="1" spc="-85" dirty="0">
                <a:solidFill>
                  <a:srgbClr val="1D1D1D"/>
                </a:solidFill>
              </a:rPr>
              <a:t>36%</a:t>
            </a:r>
            <a:br>
              <a:rPr lang="nb-NO" sz="3713" b="1" spc="-85" dirty="0">
                <a:solidFill>
                  <a:srgbClr val="1D1D1D"/>
                </a:solidFill>
              </a:rPr>
            </a:br>
            <a:r>
              <a:rPr lang="nb-NO" sz="900" dirty="0">
                <a:solidFill>
                  <a:srgbClr val="1D1D1D"/>
                </a:solidFill>
              </a:rPr>
              <a:t>JOBBREISER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1457" y="2517745"/>
            <a:ext cx="1235347" cy="496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tabLst>
                <a:tab pos="320576" algn="l"/>
              </a:tabLst>
            </a:pPr>
            <a:r>
              <a:rPr lang="nb-NO" sz="3713" b="1" spc="-85" dirty="0">
                <a:solidFill>
                  <a:srgbClr val="1D1D1D"/>
                </a:solidFill>
              </a:rPr>
              <a:t>64%</a:t>
            </a:r>
            <a:br>
              <a:rPr lang="nb-NO" sz="3713" b="1" spc="-85" dirty="0">
                <a:solidFill>
                  <a:srgbClr val="1D1D1D"/>
                </a:solidFill>
              </a:rPr>
            </a:br>
            <a:r>
              <a:rPr lang="nb-NO" sz="900" dirty="0">
                <a:solidFill>
                  <a:srgbClr val="1D1D1D"/>
                </a:solidFill>
              </a:rPr>
              <a:t>FRITIDSREISER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56" y="2477490"/>
            <a:ext cx="390977" cy="3754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70033" y="1839804"/>
            <a:ext cx="576194" cy="678007"/>
            <a:chOff x="6887785" y="2067560"/>
            <a:chExt cx="1024345" cy="1205346"/>
          </a:xfrm>
        </p:grpSpPr>
        <p:sp>
          <p:nvSpPr>
            <p:cNvPr id="35" name="TextBox 34"/>
            <p:cNvSpPr txBox="1"/>
            <p:nvPr/>
          </p:nvSpPr>
          <p:spPr>
            <a:xfrm>
              <a:off x="6904018" y="2564904"/>
              <a:ext cx="1008112" cy="70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20576" algn="l"/>
                </a:tabLst>
              </a:pPr>
              <a:r>
                <a:rPr lang="nb-NO" sz="900" dirty="0">
                  <a:solidFill>
                    <a:srgbClr val="1D1D1D"/>
                  </a:solidFill>
                </a:rPr>
                <a:t>UTLAND</a:t>
              </a:r>
            </a:p>
            <a:p>
              <a:pPr>
                <a:tabLst>
                  <a:tab pos="320576" algn="l"/>
                </a:tabLst>
              </a:pPr>
              <a:r>
                <a:rPr lang="nb-NO" sz="1688" b="1" dirty="0">
                  <a:solidFill>
                    <a:srgbClr val="1D1D1D"/>
                  </a:solidFill>
                </a:rPr>
                <a:t>57%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785" y="2067560"/>
              <a:ext cx="447226" cy="4472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924230" y="1805943"/>
            <a:ext cx="572483" cy="678007"/>
            <a:chOff x="8761917" y="2067560"/>
            <a:chExt cx="1017747" cy="1205346"/>
          </a:xfrm>
        </p:grpSpPr>
        <p:sp>
          <p:nvSpPr>
            <p:cNvPr id="38" name="TextBox 37"/>
            <p:cNvSpPr txBox="1"/>
            <p:nvPr/>
          </p:nvSpPr>
          <p:spPr>
            <a:xfrm>
              <a:off x="8761917" y="2564904"/>
              <a:ext cx="1017747" cy="70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20576" algn="l"/>
                </a:tabLst>
              </a:pPr>
              <a:r>
                <a:rPr lang="nb-NO" sz="900" dirty="0">
                  <a:solidFill>
                    <a:srgbClr val="1D1D1D"/>
                  </a:solidFill>
                </a:rPr>
                <a:t>INNLAND</a:t>
              </a:r>
            </a:p>
            <a:p>
              <a:pPr>
                <a:tabLst>
                  <a:tab pos="320576" algn="l"/>
                </a:tabLst>
              </a:pPr>
              <a:r>
                <a:rPr lang="nb-NO" sz="1688" b="1" dirty="0">
                  <a:solidFill>
                    <a:srgbClr val="1D1D1D"/>
                  </a:solidFill>
                </a:rPr>
                <a:t>43%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8854541" y="2067560"/>
              <a:ext cx="447226" cy="447226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5924231" y="3057806"/>
            <a:ext cx="809178" cy="398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320576" algn="l"/>
              </a:tabLst>
            </a:pPr>
            <a:r>
              <a:rPr lang="nb-NO" sz="900" dirty="0">
                <a:solidFill>
                  <a:srgbClr val="1D1D1D"/>
                </a:solidFill>
              </a:rPr>
              <a:t>BAGASJE</a:t>
            </a:r>
          </a:p>
          <a:p>
            <a:pPr>
              <a:tabLst>
                <a:tab pos="320576" algn="l"/>
              </a:tabLst>
            </a:pPr>
            <a:r>
              <a:rPr lang="nb-NO" sz="1688" b="1" dirty="0">
                <a:solidFill>
                  <a:srgbClr val="1D1D1D"/>
                </a:solidFill>
              </a:rPr>
              <a:t>15</a:t>
            </a:r>
            <a:r>
              <a:rPr lang="nb-NO" sz="900" b="1" dirty="0">
                <a:solidFill>
                  <a:srgbClr val="1D1D1D"/>
                </a:solidFill>
              </a:rPr>
              <a:t> MILL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74719" y="1738037"/>
            <a:ext cx="649790" cy="745912"/>
            <a:chOff x="10629452" y="1946842"/>
            <a:chExt cx="1155181" cy="1326065"/>
          </a:xfrm>
        </p:grpSpPr>
        <p:sp>
          <p:nvSpPr>
            <p:cNvPr id="39" name="TextBox 38"/>
            <p:cNvSpPr txBox="1"/>
            <p:nvPr/>
          </p:nvSpPr>
          <p:spPr>
            <a:xfrm>
              <a:off x="10632504" y="2564906"/>
              <a:ext cx="1152129" cy="7080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20576" algn="l"/>
                </a:tabLst>
              </a:pPr>
              <a:r>
                <a:rPr lang="nb-NO" sz="900" dirty="0">
                  <a:solidFill>
                    <a:srgbClr val="1D1D1D"/>
                  </a:solidFill>
                </a:rPr>
                <a:t>TRANSFER</a:t>
              </a:r>
            </a:p>
            <a:p>
              <a:pPr>
                <a:tabLst>
                  <a:tab pos="320576" algn="l"/>
                </a:tabLst>
              </a:pPr>
              <a:r>
                <a:rPr lang="nb-NO" sz="1688" b="1" dirty="0">
                  <a:solidFill>
                    <a:srgbClr val="1D1D1D"/>
                  </a:solidFill>
                </a:rPr>
                <a:t>25%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452" y="1946842"/>
              <a:ext cx="366522" cy="56794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31" y="2716635"/>
            <a:ext cx="372867" cy="301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40" y="2687515"/>
            <a:ext cx="300752" cy="3307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74720" y="3057804"/>
            <a:ext cx="837641" cy="813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320576" algn="l"/>
              </a:tabLst>
            </a:pPr>
            <a:r>
              <a:rPr lang="nb-NO" sz="900" dirty="0">
                <a:solidFill>
                  <a:srgbClr val="1D1D1D"/>
                </a:solidFill>
              </a:rPr>
              <a:t>18. JUNI </a:t>
            </a:r>
            <a:r>
              <a:rPr lang="nb-NO" sz="900" b="1" dirty="0">
                <a:solidFill>
                  <a:srgbClr val="1D1D1D"/>
                </a:solidFill>
              </a:rPr>
              <a:t>TRAVLESTE DAG </a:t>
            </a:r>
            <a:r>
              <a:rPr lang="nb-NO" sz="900" dirty="0">
                <a:solidFill>
                  <a:srgbClr val="1D1D1D"/>
                </a:solidFill>
              </a:rPr>
              <a:t>I 2015:</a:t>
            </a:r>
          </a:p>
          <a:p>
            <a:pPr>
              <a:tabLst>
                <a:tab pos="320576" algn="l"/>
              </a:tabLst>
            </a:pPr>
            <a:r>
              <a:rPr lang="nb-NO" sz="1688" b="1" dirty="0">
                <a:solidFill>
                  <a:srgbClr val="1D1D1D"/>
                </a:solidFill>
              </a:rPr>
              <a:t>96 000</a:t>
            </a:r>
            <a:r>
              <a:rPr lang="nb-NO" sz="900" b="1" dirty="0">
                <a:solidFill>
                  <a:srgbClr val="1D1D1D"/>
                </a:solidFill>
              </a:rPr>
              <a:t> </a:t>
            </a:r>
            <a:r>
              <a:rPr lang="nb-NO" sz="900" dirty="0">
                <a:solidFill>
                  <a:srgbClr val="1D1D1D"/>
                </a:solidFill>
              </a:rPr>
              <a:t>PASSASJERER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929" y="3533011"/>
            <a:ext cx="320068" cy="38865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902296" y="3859898"/>
            <a:ext cx="137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PASSASJERER/TIME</a:t>
            </a:r>
          </a:p>
          <a:p>
            <a:r>
              <a:rPr lang="nb-NO" sz="900" b="1" dirty="0"/>
              <a:t>I DAG</a:t>
            </a:r>
            <a:endParaRPr lang="en-US" sz="9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881996" y="3358863"/>
            <a:ext cx="175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6000</a:t>
            </a:r>
            <a:endParaRPr lang="en-US" sz="3600" b="1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3832" y="3119854"/>
            <a:ext cx="361220" cy="361220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919933" y="3170290"/>
            <a:ext cx="1051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ANKOMST</a:t>
            </a:r>
            <a:endParaRPr lang="en-US" sz="1350" dirty="0"/>
          </a:p>
        </p:txBody>
      </p:sp>
      <p:sp>
        <p:nvSpPr>
          <p:cNvPr id="15" name="Rektangel 14"/>
          <p:cNvSpPr/>
          <p:nvPr/>
        </p:nvSpPr>
        <p:spPr>
          <a:xfrm>
            <a:off x="3704181" y="3798386"/>
            <a:ext cx="1340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/>
              <a:t>PASSASJERER/TIME</a:t>
            </a:r>
          </a:p>
          <a:p>
            <a:r>
              <a:rPr lang="nb-NO" sz="900" b="1" dirty="0"/>
              <a:t>2017</a:t>
            </a:r>
            <a:endParaRPr lang="en-US" sz="900" b="1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3650776" y="3336721"/>
            <a:ext cx="137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8000</a:t>
            </a:r>
            <a:endParaRPr lang="en-US" sz="3600" b="1" dirty="0"/>
          </a:p>
        </p:txBody>
      </p:sp>
      <p:sp>
        <p:nvSpPr>
          <p:cNvPr id="30" name="Tittel 1"/>
          <p:cNvSpPr txBox="1">
            <a:spLocks/>
          </p:cNvSpPr>
          <p:nvPr/>
        </p:nvSpPr>
        <p:spPr>
          <a:xfrm>
            <a:off x="611560" y="160426"/>
            <a:ext cx="82296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TALL &amp; FAKTA OM AVINOR OSLO LUFTHAVN</a:t>
            </a: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808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LUFTFARTENS BIDRAG LOKALT OG NASJONALT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200151"/>
            <a:ext cx="5277272" cy="3394472"/>
          </a:xfrm>
        </p:spPr>
        <p:txBody>
          <a:bodyPr>
            <a:noAutofit/>
          </a:bodyPr>
          <a:lstStyle/>
          <a:p>
            <a:r>
              <a:rPr lang="nb-NO" sz="1600" dirty="0"/>
              <a:t>Avgjørende for regional og nasjonal utvikling; næringsliv, utdanning, bosetting, helse og turisme</a:t>
            </a:r>
          </a:p>
          <a:p>
            <a:r>
              <a:rPr lang="nb-NO" sz="1600" dirty="0"/>
              <a:t>Oslo Lufthavn sysselsetter i dag rundt </a:t>
            </a:r>
            <a:br>
              <a:rPr lang="nb-NO" sz="1600" dirty="0"/>
            </a:br>
            <a:r>
              <a:rPr lang="nb-NO" sz="1600" dirty="0"/>
              <a:t>25 000 personer med ringvirkninger. Dette tallet ser ut til å kunne dobles frem mot 2050</a:t>
            </a:r>
          </a:p>
          <a:p>
            <a:r>
              <a:rPr lang="nb-NO" sz="1600" dirty="0"/>
              <a:t>Betydelig vekst i næringsaktivitet ved og  i nærheten av lufthavner</a:t>
            </a:r>
          </a:p>
          <a:p>
            <a:r>
              <a:rPr lang="nb-NO" sz="1600" dirty="0"/>
              <a:t>500 - 700 nye arbeidsplasser pr. million passasjer på Oslo lufthavn. </a:t>
            </a:r>
          </a:p>
          <a:p>
            <a:r>
              <a:rPr lang="nb-NO" sz="1600" dirty="0"/>
              <a:t>Ullensaker kommune: «en av kommunene i Norge med klart størst vekst på grunn av Avinor» </a:t>
            </a:r>
            <a:r>
              <a:rPr lang="nb-NO" sz="1050" dirty="0"/>
              <a:t>(årsrapport)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8" y="1200151"/>
            <a:ext cx="2462830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TRAFIKKEN ØKER, BEHOV FOR 3. RULLEBANE I 2030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4371949"/>
            <a:ext cx="8229600" cy="22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600" dirty="0">
                <a:solidFill>
                  <a:schemeClr val="tx1"/>
                </a:solidFill>
              </a:rPr>
              <a:t>*Det er lagt til grunn lavere trafikkvekst i prognosene fremover (2% årlig)  enn frem til nå. Fra åpningen i 1998 har veksten vært i snitt 3,7 prosent pr år. IATAs prognose er 5 prosent årlig vekst i flytrafikken internasjonalt i årene fremover</a:t>
            </a:r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90275"/>
              </p:ext>
            </p:extLst>
          </p:nvPr>
        </p:nvGraphicFramePr>
        <p:xfrm>
          <a:off x="467544" y="1237964"/>
          <a:ext cx="6264695" cy="37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732239" y="1553021"/>
            <a:ext cx="1872209" cy="18108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endParaRPr lang="nb-NO" sz="788" dirty="0">
              <a:solidFill>
                <a:prstClr val="white"/>
              </a:solidFill>
            </a:endParaRPr>
          </a:p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nb-NO" sz="788" dirty="0">
                <a:solidFill>
                  <a:prstClr val="white"/>
                </a:solidFill>
              </a:rPr>
              <a:t>Prinsippavklaring i brev fra Samferdselsdepartementet 28.3.2017</a:t>
            </a:r>
          </a:p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nb-NO" sz="788" dirty="0">
                <a:solidFill>
                  <a:prstClr val="white"/>
                </a:solidFill>
              </a:rPr>
              <a:t>Frem mot 2030 vil alt gjøres for å utvikle kapasiteten med eksisterende rullebaner</a:t>
            </a:r>
          </a:p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nb-NO" sz="788" dirty="0">
                <a:solidFill>
                  <a:prstClr val="white"/>
                </a:solidFill>
              </a:rPr>
              <a:t>Planlegging, grunnerverv og bygging tar lang tid</a:t>
            </a:r>
          </a:p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nb-NO" sz="788" dirty="0">
                <a:solidFill>
                  <a:prstClr val="white"/>
                </a:solidFill>
              </a:rPr>
              <a:t>Avinor dekker investeringen selv</a:t>
            </a:r>
          </a:p>
          <a:p>
            <a:pPr marL="121497" indent="-121497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endParaRPr lang="nb-NO" sz="788" dirty="0">
              <a:solidFill>
                <a:prstClr val="white"/>
              </a:solidFill>
            </a:endParaRPr>
          </a:p>
        </p:txBody>
      </p:sp>
      <p:cxnSp>
        <p:nvCxnSpPr>
          <p:cNvPr id="8" name="Rett pil 7"/>
          <p:cNvCxnSpPr/>
          <p:nvPr/>
        </p:nvCxnSpPr>
        <p:spPr>
          <a:xfrm flipV="1">
            <a:off x="5220072" y="1779662"/>
            <a:ext cx="0" cy="1584175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4818579" y="2117260"/>
            <a:ext cx="910996" cy="40395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675" b="1" dirty="0">
                <a:solidFill>
                  <a:prstClr val="white"/>
                </a:solidFill>
                <a:latin typeface="Calibri" panose="020F0502020204030204" pitchFamily="34" charset="0"/>
              </a:rPr>
              <a:t>Behov for 3.bane ved 35 mill passasjerer*</a:t>
            </a:r>
          </a:p>
        </p:txBody>
      </p:sp>
    </p:spTree>
    <p:extLst>
      <p:ext uri="{BB962C8B-B14F-4D97-AF65-F5344CB8AC3E}">
        <p14:creationId xmlns:p14="http://schemas.microsoft.com/office/powerpoint/2010/main" val="20846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UTNYTTER NÅVÆRENDE KAPASITET MAKSIMALT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500" dirty="0"/>
              <a:t>Avinor iverksetter alle tiltak som utvider kapasiteten ved eksisterende infrastruktur - både på flyside og i terminal. </a:t>
            </a:r>
            <a:br>
              <a:rPr lang="nb-NO" sz="1500" dirty="0"/>
            </a:br>
            <a:endParaRPr lang="nb-NO" sz="1500" dirty="0"/>
          </a:p>
          <a:p>
            <a:r>
              <a:rPr lang="nb-NO" sz="1500" dirty="0"/>
              <a:t>Investerer 1,5 – 2 milliarder i tilpasninger og modifikasjoner på dagens flyside for å utnytte all kapasitet frem mot 2030. </a:t>
            </a:r>
            <a:br>
              <a:rPr lang="nb-NO" sz="1500" dirty="0"/>
            </a:br>
            <a:endParaRPr lang="nb-NO" sz="1500" dirty="0"/>
          </a:p>
          <a:p>
            <a:r>
              <a:rPr lang="nb-NO" sz="1500" dirty="0"/>
              <a:t>I dag greier vi 80 flybevegelser i timen. Med tiltak når vi 90 bevegelser i timen. Det er maksimal utnyttelse av to rullebaner. Behovet for tredje rullebane forventes rundt 2030. </a:t>
            </a:r>
            <a:br>
              <a:rPr lang="nb-NO" sz="1500" dirty="0"/>
            </a:br>
            <a:endParaRPr lang="nb-NO" sz="1500" dirty="0"/>
          </a:p>
          <a:p>
            <a:r>
              <a:rPr lang="nb-NO" sz="1500" dirty="0"/>
              <a:t>40 millioner passasjerer er makskapasitet for Oslo lufthavn. Tilsvarende som sammenliknbare lufthavner. </a:t>
            </a:r>
          </a:p>
        </p:txBody>
      </p:sp>
    </p:spTree>
    <p:extLst>
      <p:ext uri="{BB962C8B-B14F-4D97-AF65-F5344CB8AC3E}">
        <p14:creationId xmlns:p14="http://schemas.microsoft.com/office/powerpoint/2010/main" val="25453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GITT FRA SAMFERDSELSDEPARTEMENTET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5566"/>
            <a:ext cx="4032448" cy="34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FREMDRIFT – REGULERINGSPLAN FOR 3. RULLEBANE</a:t>
            </a:r>
            <a:endParaRPr lang="en-US" dirty="0"/>
          </a:p>
        </p:txBody>
      </p:sp>
      <p:sp>
        <p:nvSpPr>
          <p:cNvPr id="4" name="Femkant 3"/>
          <p:cNvSpPr/>
          <p:nvPr/>
        </p:nvSpPr>
        <p:spPr>
          <a:xfrm>
            <a:off x="0" y="3014511"/>
            <a:ext cx="1373944" cy="484632"/>
          </a:xfrm>
          <a:prstGeom prst="homePlate">
            <a:avLst/>
          </a:prstGeom>
          <a:pattFill prst="dkVert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/>
          <p:cNvSpPr txBox="1"/>
          <p:nvPr/>
        </p:nvSpPr>
        <p:spPr>
          <a:xfrm>
            <a:off x="35496" y="3808661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Forarbeid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27584" y="2265715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Oppstartsmøte</a:t>
            </a:r>
          </a:p>
        </p:txBody>
      </p:sp>
      <p:sp>
        <p:nvSpPr>
          <p:cNvPr id="7" name="Vinkeltegn 6"/>
          <p:cNvSpPr/>
          <p:nvPr/>
        </p:nvSpPr>
        <p:spPr>
          <a:xfrm>
            <a:off x="1835696" y="3014511"/>
            <a:ext cx="1152128" cy="48463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691680" y="3808661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Planprogram</a:t>
            </a:r>
          </a:p>
        </p:txBody>
      </p:sp>
      <p:sp>
        <p:nvSpPr>
          <p:cNvPr id="9" name="Vinkeltegn 8"/>
          <p:cNvSpPr/>
          <p:nvPr/>
        </p:nvSpPr>
        <p:spPr>
          <a:xfrm>
            <a:off x="2843808" y="3014511"/>
            <a:ext cx="720080" cy="4846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739956" y="2275007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Høring</a:t>
            </a:r>
            <a:br>
              <a:rPr lang="nb-NO" sz="1600" dirty="0"/>
            </a:br>
            <a:r>
              <a:rPr lang="nb-NO" sz="1600" dirty="0"/>
              <a:t>planprogram</a:t>
            </a:r>
          </a:p>
        </p:txBody>
      </p:sp>
      <p:sp>
        <p:nvSpPr>
          <p:cNvPr id="11" name="Vinkeltegn 10"/>
          <p:cNvSpPr/>
          <p:nvPr/>
        </p:nvSpPr>
        <p:spPr>
          <a:xfrm>
            <a:off x="3419872" y="3014511"/>
            <a:ext cx="2592288" cy="484632"/>
          </a:xfrm>
          <a:prstGeom prst="chevron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645984" y="3787175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Reguleringsplan med</a:t>
            </a:r>
          </a:p>
          <a:p>
            <a:r>
              <a:rPr lang="nb-NO" sz="1600" dirty="0"/>
              <a:t>konsekvensvurderinger</a:t>
            </a:r>
          </a:p>
        </p:txBody>
      </p:sp>
      <p:sp>
        <p:nvSpPr>
          <p:cNvPr id="13" name="Vinkeltegn 12"/>
          <p:cNvSpPr/>
          <p:nvPr/>
        </p:nvSpPr>
        <p:spPr>
          <a:xfrm>
            <a:off x="5868144" y="3014511"/>
            <a:ext cx="720080" cy="4846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580112" y="2275007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Høring</a:t>
            </a:r>
            <a:br>
              <a:rPr lang="nb-NO" sz="1600" dirty="0"/>
            </a:br>
            <a:r>
              <a:rPr lang="nb-NO" sz="1600" dirty="0"/>
              <a:t>reguleringsplan</a:t>
            </a:r>
          </a:p>
        </p:txBody>
      </p:sp>
      <p:sp>
        <p:nvSpPr>
          <p:cNvPr id="15" name="Vinkeltegn 14"/>
          <p:cNvSpPr/>
          <p:nvPr/>
        </p:nvSpPr>
        <p:spPr>
          <a:xfrm>
            <a:off x="6444208" y="3014511"/>
            <a:ext cx="792088" cy="484632"/>
          </a:xfrm>
          <a:prstGeom prst="chevro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mbe 15"/>
          <p:cNvSpPr/>
          <p:nvPr/>
        </p:nvSpPr>
        <p:spPr>
          <a:xfrm>
            <a:off x="1425352" y="3016791"/>
            <a:ext cx="554360" cy="482352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mbe 16"/>
          <p:cNvSpPr/>
          <p:nvPr/>
        </p:nvSpPr>
        <p:spPr>
          <a:xfrm>
            <a:off x="7258000" y="3016791"/>
            <a:ext cx="554360" cy="482352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Sylinder 17"/>
          <p:cNvSpPr txBox="1"/>
          <p:nvPr/>
        </p:nvSpPr>
        <p:spPr>
          <a:xfrm>
            <a:off x="7236384" y="2275007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Vedtak</a:t>
            </a:r>
            <a:br>
              <a:rPr lang="nb-NO" sz="1600" dirty="0"/>
            </a:br>
            <a:r>
              <a:rPr lang="nb-NO" sz="1600" dirty="0"/>
              <a:t>reguleringsplan</a:t>
            </a:r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2"/>
          <a:srcRect l="5594" r="4896" b="8085"/>
          <a:stretch/>
        </p:blipFill>
        <p:spPr>
          <a:xfrm>
            <a:off x="-36512" y="1369485"/>
            <a:ext cx="9217024" cy="4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OPERATIVT KONSEPT - STØYSONEKART</a:t>
            </a:r>
            <a:endParaRPr lang="en-US" dirty="0"/>
          </a:p>
        </p:txBody>
      </p:sp>
      <p:sp>
        <p:nvSpPr>
          <p:cNvPr id="4" name="Femkant 3"/>
          <p:cNvSpPr/>
          <p:nvPr/>
        </p:nvSpPr>
        <p:spPr>
          <a:xfrm>
            <a:off x="0" y="2139702"/>
            <a:ext cx="2267744" cy="1359441"/>
          </a:xfrm>
          <a:prstGeom prst="homePlate">
            <a:avLst/>
          </a:prstGeom>
          <a:pattFill prst="dkVert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3715167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Operativt konsept</a:t>
            </a:r>
          </a:p>
          <a:p>
            <a:r>
              <a:rPr lang="nb-NO" sz="1600" dirty="0"/>
              <a:t>3 rullebaner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129847" y="3723878"/>
            <a:ext cx="169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Støyberegninger</a:t>
            </a:r>
          </a:p>
          <a:p>
            <a:r>
              <a:rPr lang="nb-NO" sz="1600" dirty="0"/>
              <a:t>og støysonekart</a:t>
            </a:r>
          </a:p>
          <a:p>
            <a:r>
              <a:rPr lang="nb-NO" sz="1600" dirty="0"/>
              <a:t>(Sintef)</a:t>
            </a:r>
          </a:p>
        </p:txBody>
      </p:sp>
      <p:sp>
        <p:nvSpPr>
          <p:cNvPr id="9" name="Femkant 8"/>
          <p:cNvSpPr/>
          <p:nvPr/>
        </p:nvSpPr>
        <p:spPr>
          <a:xfrm rot="18978065">
            <a:off x="3794459" y="1655810"/>
            <a:ext cx="1331640" cy="576064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emkant 9"/>
          <p:cNvSpPr/>
          <p:nvPr/>
        </p:nvSpPr>
        <p:spPr>
          <a:xfrm>
            <a:off x="3563888" y="2931790"/>
            <a:ext cx="3024336" cy="56388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Sylinder 10"/>
          <p:cNvSpPr txBox="1"/>
          <p:nvPr/>
        </p:nvSpPr>
        <p:spPr>
          <a:xfrm>
            <a:off x="4384664" y="372387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Konsekvensvurdering</a:t>
            </a:r>
          </a:p>
          <a:p>
            <a:r>
              <a:rPr lang="nb-NO" sz="1600" dirty="0"/>
              <a:t>i reguleringsplanen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216573" y="915566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Kommuneplan for</a:t>
            </a:r>
          </a:p>
          <a:p>
            <a:r>
              <a:rPr lang="nb-NO" sz="1600" dirty="0"/>
              <a:t>Ullensaker</a:t>
            </a:r>
          </a:p>
        </p:txBody>
      </p:sp>
      <p:sp>
        <p:nvSpPr>
          <p:cNvPr id="14" name="Vinkeltegn 13"/>
          <p:cNvSpPr/>
          <p:nvPr/>
        </p:nvSpPr>
        <p:spPr>
          <a:xfrm>
            <a:off x="6516216" y="2951213"/>
            <a:ext cx="720080" cy="54792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228184" y="2211710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Høring</a:t>
            </a:r>
            <a:br>
              <a:rPr lang="nb-NO" sz="1600" dirty="0"/>
            </a:br>
            <a:r>
              <a:rPr lang="nb-NO" sz="1600" dirty="0"/>
              <a:t>reguleringsplan</a:t>
            </a:r>
          </a:p>
        </p:txBody>
      </p:sp>
      <p:sp>
        <p:nvSpPr>
          <p:cNvPr id="16" name="Vinkeltegn 15"/>
          <p:cNvSpPr/>
          <p:nvPr/>
        </p:nvSpPr>
        <p:spPr>
          <a:xfrm>
            <a:off x="7092280" y="2951214"/>
            <a:ext cx="792088" cy="547928"/>
          </a:xfrm>
          <a:prstGeom prst="chevro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mbe 16"/>
          <p:cNvSpPr/>
          <p:nvPr/>
        </p:nvSpPr>
        <p:spPr>
          <a:xfrm>
            <a:off x="7906072" y="2953494"/>
            <a:ext cx="554360" cy="54564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Sylinder 17"/>
          <p:cNvSpPr txBox="1"/>
          <p:nvPr/>
        </p:nvSpPr>
        <p:spPr>
          <a:xfrm>
            <a:off x="7884456" y="2088598"/>
            <a:ext cx="115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Vedtak</a:t>
            </a:r>
            <a:br>
              <a:rPr lang="nb-NO" sz="1600" dirty="0"/>
            </a:br>
            <a:r>
              <a:rPr lang="nb-NO" sz="1600" dirty="0"/>
              <a:t>reguleringsplan</a:t>
            </a:r>
          </a:p>
        </p:txBody>
      </p:sp>
      <p:sp>
        <p:nvSpPr>
          <p:cNvPr id="6" name="Vinkeltegn 5"/>
          <p:cNvSpPr/>
          <p:nvPr/>
        </p:nvSpPr>
        <p:spPr>
          <a:xfrm>
            <a:off x="1835696" y="2139702"/>
            <a:ext cx="2448272" cy="1359441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Avinor-Format-16-9">
  <a:themeElements>
    <a:clrScheme name="AVINOR">
      <a:dk1>
        <a:srgbClr val="1D1D1D"/>
      </a:dk1>
      <a:lt1>
        <a:sysClr val="window" lastClr="FFFFFF"/>
      </a:lt1>
      <a:dk2>
        <a:srgbClr val="84236B"/>
      </a:dk2>
      <a:lt2>
        <a:srgbClr val="6BDBD0"/>
      </a:lt2>
      <a:accent1>
        <a:srgbClr val="471C59"/>
      </a:accent1>
      <a:accent2>
        <a:srgbClr val="FBB034"/>
      </a:accent2>
      <a:accent3>
        <a:srgbClr val="FE3B00"/>
      </a:accent3>
      <a:accent4>
        <a:srgbClr val="3F3F3F"/>
      </a:accent4>
      <a:accent5>
        <a:srgbClr val="A5A5A5"/>
      </a:accent5>
      <a:accent6>
        <a:srgbClr val="D8D8D8"/>
      </a:accent6>
      <a:hlink>
        <a:srgbClr val="84236B"/>
      </a:hlink>
      <a:folHlink>
        <a:srgbClr val="471C59"/>
      </a:folHlink>
    </a:clrScheme>
    <a:fontScheme name="AVIN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nor-Widescreen-TRDno" id="{27BEE070-FAFF-4E07-A686-C0FBFE86F932}" vid="{464E08B5-64A4-4F75-A510-5403C8A8642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Avinor-Widescreen-OSLno</Template>
  <TotalTime>283</TotalTime>
  <Words>362</Words>
  <Application>Microsoft Office PowerPoint</Application>
  <PresentationFormat>Skjermfremvisning (16:9)</PresentationFormat>
  <Paragraphs>95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Avinor-Format-16-9</vt:lpstr>
      <vt:lpstr>PowerPoint-presentasjon</vt:lpstr>
      <vt:lpstr>Avinors samfunnsoppdrag</vt:lpstr>
      <vt:lpstr>PowerPoint-presentasjon</vt:lpstr>
      <vt:lpstr>LUFTFARTENS BIDRAG LOKALT OG NASJONALT </vt:lpstr>
      <vt:lpstr>TRAFIKKEN ØKER, BEHOV FOR 3. RULLEBANE I 2030</vt:lpstr>
      <vt:lpstr>VI UTNYTTER NÅVÆRENDE KAPASITET MAKSIMALT</vt:lpstr>
      <vt:lpstr>OPPDRAG GITT FRA SAMFERDSELSDEPARTEMENTET</vt:lpstr>
      <vt:lpstr>FORSLAG TIL FREMDRIFT – REGULERINGSPLAN FOR 3. RULLEBANE</vt:lpstr>
      <vt:lpstr>OPERATIVT KONSEPT - STØYSONEKART</vt:lpstr>
      <vt:lpstr>VÅRE NABOER</vt:lpstr>
      <vt:lpstr>INDIKASJONER PÅ FLYSTØY</vt:lpstr>
      <vt:lpstr>  TAKK FOR OPPMERKSOMHETEN!</vt:lpstr>
    </vt:vector>
  </TitlesOfParts>
  <Company>Avinor 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Skatvedt, Bent Arne</dc:creator>
  <cp:lastModifiedBy>Sørli, Andreas Høydahl</cp:lastModifiedBy>
  <cp:revision>26</cp:revision>
  <cp:lastPrinted>2017-11-30T13:23:45Z</cp:lastPrinted>
  <dcterms:created xsi:type="dcterms:W3CDTF">2017-11-29T12:18:40Z</dcterms:created>
  <dcterms:modified xsi:type="dcterms:W3CDTF">2018-01-19T10:02:21Z</dcterms:modified>
</cp:coreProperties>
</file>